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68" r:id="rId2"/>
    <p:sldId id="279" r:id="rId3"/>
    <p:sldId id="269" r:id="rId4"/>
    <p:sldId id="280" r:id="rId5"/>
    <p:sldId id="282" r:id="rId6"/>
    <p:sldId id="278" r:id="rId7"/>
    <p:sldId id="283" r:id="rId8"/>
    <p:sldId id="281" r:id="rId9"/>
    <p:sldId id="276" r:id="rId10"/>
    <p:sldId id="263" r:id="rId11"/>
    <p:sldId id="275" r:id="rId12"/>
    <p:sldId id="262" r:id="rId13"/>
    <p:sldId id="25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D3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18" autoAdjust="0"/>
  </p:normalViewPr>
  <p:slideViewPr>
    <p:cSldViewPr snapToGrid="0">
      <p:cViewPr>
        <p:scale>
          <a:sx n="75" d="100"/>
          <a:sy n="75" d="100"/>
        </p:scale>
        <p:origin x="1644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AC37-B0A2-4981-BFB8-BF2F03C20945}" type="datetimeFigureOut">
              <a:rPr lang="ru-RU" smtClean="0"/>
              <a:t>15.09.2023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0BC2-3DCD-4540-94D6-084F2E1BD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60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58359"/>
            <a:ext cx="1021057" cy="130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12192" y="5854379"/>
            <a:ext cx="2999232" cy="9120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4" name="Прямоугольник 13"/>
          <p:cNvSpPr/>
          <p:nvPr/>
        </p:nvSpPr>
        <p:spPr bwMode="white">
          <a:xfrm>
            <a:off x="0" y="5762757"/>
            <a:ext cx="12192000" cy="1095243"/>
          </a:xfrm>
          <a:prstGeom prst="rect">
            <a:avLst/>
          </a:prstGeom>
          <a:solidFill>
            <a:schemeClr val="tx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0" y="5854379"/>
            <a:ext cx="9046464" cy="9120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9193669" y="5854379"/>
            <a:ext cx="2999232" cy="9120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403702" y="5854379"/>
            <a:ext cx="8236361" cy="912000"/>
          </a:xfrm>
          <a:noFill/>
        </p:spPr>
        <p:txBody>
          <a:bodyPr anchor="ctr"/>
          <a:lstStyle>
            <a:lvl1pPr marL="0" indent="0" algn="l" eaLnBrk="1" latinLnBrk="0" hangingPunct="1">
              <a:buNone/>
              <a:defRPr kumimoji="0" lang="ru-RU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dirty="0"/>
              <a:t>Докладчик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193669" y="5854379"/>
            <a:ext cx="3010523" cy="9120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667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979809" y="239939"/>
            <a:ext cx="8310913" cy="365125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354997" y="232000"/>
            <a:ext cx="11176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403702" y="2919445"/>
            <a:ext cx="8236361" cy="2717800"/>
          </a:xfrm>
        </p:spPr>
        <p:txBody>
          <a:bodyPr rtlCol="0" anchor="b"/>
          <a:lstStyle>
            <a:lvl1pPr eaLnBrk="1" latinLnBrk="0" hangingPunct="1">
              <a:defRPr kumimoji="0" lang="ru-RU" cap="none" baseline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r>
              <a:rPr lang="ru-RU"/>
              <a:t>Образец заголовка</a:t>
            </a: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79808" y="683057"/>
            <a:ext cx="94927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67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АКЦИОНЕРНОЕ ОБЩЕСТВО «РАКЕТНО-КОСМИЧЕСКИЙ ЦЕНТР «ПРОГРЕСС»</a:t>
            </a:r>
          </a:p>
        </p:txBody>
      </p:sp>
    </p:spTree>
    <p:extLst>
      <p:ext uri="{BB962C8B-B14F-4D97-AF65-F5344CB8AC3E}">
        <p14:creationId xmlns:p14="http://schemas.microsoft.com/office/powerpoint/2010/main" val="230435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ключительный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58359"/>
            <a:ext cx="1021057" cy="130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12192" y="5854379"/>
            <a:ext cx="2999232" cy="9120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4" name="Прямоугольник 13"/>
          <p:cNvSpPr/>
          <p:nvPr/>
        </p:nvSpPr>
        <p:spPr bwMode="white">
          <a:xfrm>
            <a:off x="0" y="5762757"/>
            <a:ext cx="12192000" cy="1095243"/>
          </a:xfrm>
          <a:prstGeom prst="rect">
            <a:avLst/>
          </a:prstGeom>
          <a:solidFill>
            <a:schemeClr val="tx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0" y="5854379"/>
            <a:ext cx="9046464" cy="9120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9193669" y="5854379"/>
            <a:ext cx="2999232" cy="9120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403702" y="5854379"/>
            <a:ext cx="8236361" cy="912000"/>
          </a:xfrm>
          <a:noFill/>
        </p:spPr>
        <p:txBody>
          <a:bodyPr anchor="ctr"/>
          <a:lstStyle>
            <a:lvl1pPr marL="0" indent="0" algn="l" eaLnBrk="1" latinLnBrk="0" hangingPunct="1">
              <a:buNone/>
              <a:defRPr kumimoji="0" lang="ru-RU" sz="3733" baseline="0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dirty="0"/>
              <a:t>Контактные данные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193669" y="5854379"/>
            <a:ext cx="3010523" cy="9120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667">
                <a:solidFill>
                  <a:srgbClr val="FFFFFF"/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399590" y="3059669"/>
            <a:ext cx="739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979808" y="239939"/>
            <a:ext cx="9492789" cy="365125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979808" y="683057"/>
            <a:ext cx="94927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67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АКЦИОНЕРНОЕ ОБЩЕСТВО «РАКЕТНО-КОСМИЧЕСКИЙ ЦЕНТР «ПРОГРЕСС»</a:t>
            </a:r>
          </a:p>
        </p:txBody>
      </p:sp>
    </p:spTree>
    <p:extLst>
      <p:ext uri="{BB962C8B-B14F-4D97-AF65-F5344CB8AC3E}">
        <p14:creationId xmlns:p14="http://schemas.microsoft.com/office/powerpoint/2010/main" val="421114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99751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825975" y="227581"/>
            <a:ext cx="10871200" cy="775243"/>
          </a:xfrm>
        </p:spPr>
        <p:txBody>
          <a:bodyPr/>
          <a:lstStyle/>
          <a:p>
            <a:pPr eaLnBrk="1" latinLnBrk="0" hangingPunct="1"/>
            <a:r>
              <a:rPr lang="ru-RU"/>
              <a:t>Образец заголовка</a:t>
            </a:r>
            <a:endParaRPr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8141175" y="6280010"/>
            <a:ext cx="35560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25975" y="1564800"/>
            <a:ext cx="10871200" cy="4608000"/>
          </a:xfrm>
        </p:spPr>
        <p:txBody>
          <a:bodyPr/>
          <a:lstStyle>
            <a:lvl1pPr marL="0" indent="0">
              <a:buNone/>
              <a:defRPr/>
            </a:lvl1pPr>
            <a:lvl2pPr marL="487668" indent="0">
              <a:buNone/>
              <a:defRPr/>
            </a:lvl2pPr>
            <a:lvl3pPr marL="914377" indent="0">
              <a:buNone/>
              <a:defRPr/>
            </a:lvl3pPr>
            <a:lvl4pPr marL="1523962" indent="0">
              <a:buNone/>
              <a:defRPr/>
            </a:lvl4pPr>
            <a:lvl5pPr marL="2133547" indent="0">
              <a:buNone/>
              <a:defRPr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74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868375" cy="1673225"/>
          </a:xfrm>
        </p:spPr>
        <p:txBody>
          <a:bodyPr anchor="t"/>
          <a:lstStyle>
            <a:lvl1pPr eaLnBrk="1" latinLnBrk="0" hangingPunct="1">
              <a:buNone/>
              <a:defRPr kumimoji="0" lang="ru-RU" sz="3733">
                <a:solidFill>
                  <a:srgbClr val="2D388B"/>
                </a:solidFill>
              </a:defRPr>
            </a:lvl1pPr>
            <a:lvl2pPr eaLnBrk="1" latinLnBrk="0" hangingPunct="1">
              <a:buNone/>
              <a:defRPr kumimoji="0" lang="ru-RU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u-RU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u-RU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u-RU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" y="179033"/>
            <a:ext cx="640516" cy="8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08000" y="1973262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Заголовок 23"/>
          <p:cNvSpPr>
            <a:spLocks noGrp="1"/>
          </p:cNvSpPr>
          <p:nvPr>
            <p:ph type="title" hasCustomPrompt="1"/>
          </p:nvPr>
        </p:nvSpPr>
        <p:spPr>
          <a:xfrm>
            <a:off x="1828801" y="1600200"/>
            <a:ext cx="9868375" cy="990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1736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75" y="227581"/>
            <a:ext cx="10871200" cy="775243"/>
          </a:xfrm>
        </p:spPr>
        <p:txBody>
          <a:bodyPr/>
          <a:lstStyle/>
          <a:p>
            <a:pPr eaLnBrk="1" latinLnBrk="0" hangingPunct="1"/>
            <a:r>
              <a:rPr lang="ru-RU"/>
              <a:t>Образец заголовка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6000" y="1564800"/>
            <a:ext cx="5181600" cy="4608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515575" y="1564800"/>
            <a:ext cx="5181600" cy="4608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0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372883"/>
            <a:ext cx="5181600" cy="379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515575" y="2372883"/>
            <a:ext cx="5181600" cy="379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564800"/>
            <a:ext cx="5181600" cy="707136"/>
          </a:xfrm>
          <a:solidFill>
            <a:srgbClr val="2D388B"/>
          </a:solidFill>
          <a:ln>
            <a:noFill/>
          </a:ln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515575" y="1558221"/>
            <a:ext cx="5181600" cy="707136"/>
          </a:xfrm>
          <a:solidFill>
            <a:srgbClr val="2D388B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</p:txBody>
      </p:sp>
      <p:sp>
        <p:nvSpPr>
          <p:cNvPr id="18" name="Title Placeholder 21"/>
          <p:cNvSpPr>
            <a:spLocks noGrp="1"/>
          </p:cNvSpPr>
          <p:nvPr>
            <p:ph type="title"/>
          </p:nvPr>
        </p:nvSpPr>
        <p:spPr>
          <a:xfrm>
            <a:off x="825975" y="227581"/>
            <a:ext cx="10871200" cy="77524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/>
              <a:t>Образец заголовка</a:t>
            </a:r>
            <a:endParaRPr kumimoji="0" lang="en-US" dirty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ru-RU"/>
              <a:t>Образец заголовка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5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86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000" y="1564800"/>
            <a:ext cx="2133600" cy="4608000"/>
          </a:xfrm>
          <a:solidFill>
            <a:srgbClr val="2D388B"/>
          </a:solidFill>
          <a:ln w="50800" cap="sq" cmpd="dbl" algn="ctr">
            <a:solidFill>
              <a:srgbClr val="2D388B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lang="ru-RU" sz="2400"/>
            </a:lvl1pPr>
            <a:lvl2pPr eaLnBrk="1" latinLnBrk="0" hangingPunct="1">
              <a:buNone/>
              <a:defRPr kumimoji="0" lang="ru-RU" sz="1600"/>
            </a:lvl2pPr>
            <a:lvl3pPr eaLnBrk="1" latinLnBrk="0" hangingPunct="1">
              <a:buNone/>
              <a:defRPr kumimoji="0" lang="ru-RU" sz="1333"/>
            </a:lvl3pPr>
            <a:lvl4pPr eaLnBrk="1" latinLnBrk="0" hangingPunct="1">
              <a:buNone/>
              <a:defRPr kumimoji="0" lang="ru-RU" sz="1200"/>
            </a:lvl4pPr>
            <a:lvl5pPr eaLnBrk="1" latinLnBrk="0" hangingPunct="1">
              <a:buNone/>
              <a:defRPr kumimoji="0" lang="ru-RU" sz="12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564800"/>
            <a:ext cx="8534400" cy="4608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812800" y="227581"/>
            <a:ext cx="10871200" cy="77524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/>
              <a:t>Образец заголовка</a:t>
            </a:r>
            <a:endParaRPr kumimoji="0" lang="en-US" dirty="0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08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/>
          <p:nvPr/>
        </p:nvSpPr>
        <p:spPr>
          <a:xfrm>
            <a:off x="0" y="1170464"/>
            <a:ext cx="711200" cy="2286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u-RU" sz="4267"/>
            </a:lvl1pPr>
            <a:extLst/>
          </a:lstStyle>
          <a:p>
            <a:r>
              <a:rPr kumimoji="0" lang="ru-RU"/>
              <a:t>Вставка рисунка</a:t>
            </a:r>
            <a:endParaRPr kumimoji="0"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u-RU" sz="2267"/>
            </a:lvl1pPr>
            <a:lvl2pPr eaLnBrk="1" latinLnBrk="0" hangingPunct="1">
              <a:buFontTx/>
              <a:buNone/>
              <a:defRPr kumimoji="0" lang="ru-RU" sz="1600"/>
            </a:lvl2pPr>
            <a:lvl3pPr eaLnBrk="1" latinLnBrk="0" hangingPunct="1">
              <a:buFontTx/>
              <a:buNone/>
              <a:defRPr kumimoji="0" lang="ru-RU" sz="1333"/>
            </a:lvl3pPr>
            <a:lvl4pPr eaLnBrk="1" latinLnBrk="0" hangingPunct="1">
              <a:buFontTx/>
              <a:buNone/>
              <a:defRPr kumimoji="0" lang="ru-RU" sz="1200"/>
            </a:lvl4pPr>
            <a:lvl5pPr eaLnBrk="1" latinLnBrk="0" hangingPunct="1">
              <a:buFontTx/>
              <a:buNone/>
              <a:defRPr kumimoji="0" lang="ru-RU" sz="12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lang="ru-RU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ru-RU"/>
              <a:t>Образец заголовка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16" name="Slide Number Placeholder 22"/>
          <p:cNvSpPr txBox="1">
            <a:spLocks/>
          </p:cNvSpPr>
          <p:nvPr/>
        </p:nvSpPr>
        <p:spPr>
          <a:xfrm>
            <a:off x="0" y="1163181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marL="0" algn="ctr" rtl="0" eaLnBrk="1" latinLnBrk="0" hangingPunct="1">
              <a:defRPr kumimoji="0" lang="ru-RU" sz="1400" b="1" kern="120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8F82E0A0-C266-4798-8C8F-B9F91E9DA37E}" type="slidenum">
              <a:rPr lang="ru-RU" sz="1867" smtClean="0">
                <a:solidFill>
                  <a:schemeClr val="tx1"/>
                </a:solidFill>
              </a:rPr>
              <a:pPr/>
              <a:t>‹#›</a:t>
            </a:fld>
            <a:endParaRPr lang="ru-RU" sz="1867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" y="179033"/>
            <a:ext cx="640516" cy="8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77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" y="179033"/>
            <a:ext cx="640516" cy="8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25975" y="1566704"/>
            <a:ext cx="10871200" cy="4608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dirty="0"/>
              <a:t>Образец текста</a:t>
            </a:r>
          </a:p>
          <a:p>
            <a:pPr lvl="1" eaLnBrk="1" latinLnBrk="0" hangingPunct="1"/>
            <a:r>
              <a:rPr kumimoji="0" lang="ru-RU" dirty="0"/>
              <a:t>Второй уровень</a:t>
            </a:r>
          </a:p>
          <a:p>
            <a:pPr lvl="2" eaLnBrk="1" latinLnBrk="0" hangingPunct="1"/>
            <a:r>
              <a:rPr kumimoji="0" lang="ru-RU" dirty="0"/>
              <a:t>Третий уровень</a:t>
            </a:r>
          </a:p>
          <a:p>
            <a:pPr lvl="3" eaLnBrk="1" latinLnBrk="0" hangingPunct="1"/>
            <a:r>
              <a:rPr kumimoji="0" lang="ru-RU" dirty="0"/>
              <a:t>Четвертый уровень</a:t>
            </a:r>
          </a:p>
          <a:p>
            <a:pPr lvl="4" eaLnBrk="1" latinLnBrk="0" hangingPunct="1"/>
            <a:r>
              <a:rPr kumimoji="0" lang="ru-RU" dirty="0"/>
              <a:t>Пятый уровень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41175" y="6280010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u-RU" sz="1867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8806" y="6280010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u-RU" sz="1867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1124744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8" name="Rectangle 7"/>
          <p:cNvSpPr/>
          <p:nvPr/>
        </p:nvSpPr>
        <p:spPr>
          <a:xfrm>
            <a:off x="0" y="1170464"/>
            <a:ext cx="711200" cy="2286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9" name="Rectangle 8"/>
          <p:cNvSpPr/>
          <p:nvPr/>
        </p:nvSpPr>
        <p:spPr>
          <a:xfrm>
            <a:off x="787400" y="1170464"/>
            <a:ext cx="11404600" cy="2286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62527"/>
            <a:ext cx="711200" cy="244476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867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7A3F57C4-C36F-4C99-91DF-ABFFE889C881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25975" y="227581"/>
            <a:ext cx="10871200" cy="77524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 dirty="0"/>
              <a:t>Образец заголовка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6368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ru-RU" sz="4267" kern="1200">
          <a:solidFill>
            <a:srgbClr val="2D388B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rgbClr val="2D388B"/>
        </a:buClr>
        <a:buSzPct val="60000"/>
        <a:buFont typeface="Wingdings"/>
        <a:buChar char=""/>
        <a:defRPr kumimoji="0" lang="ru-RU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rgbClr val="40A6D6"/>
        </a:buClr>
        <a:buSzPct val="70000"/>
        <a:buFont typeface="Wingdings 2"/>
        <a:buChar char=""/>
        <a:defRPr kumimoji="0" lang="ru-RU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rgbClr val="2D388B"/>
        </a:buClr>
        <a:buSzPct val="75000"/>
        <a:buFont typeface="Wingdings"/>
        <a:buChar char=""/>
        <a:defRPr kumimoji="0" lang="ru-RU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rgbClr val="40A6D6"/>
        </a:buClr>
        <a:buSzPct val="75000"/>
        <a:buFont typeface="Wingdings"/>
        <a:buChar char=""/>
        <a:defRPr kumimoji="0" lang="ru-RU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rgbClr val="2D388B"/>
        </a:buClr>
        <a:buSzPct val="65000"/>
        <a:buFont typeface="Wingdings"/>
        <a:buChar char=""/>
        <a:defRPr kumimoji="0" lang="ru-RU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u-RU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u-RU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u-RU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u-RU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filatov@mail.r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Основы инженерии и космических систем</a:t>
            </a:r>
            <a:endParaRPr lang="ru-RU" dirty="0"/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35378" y="5547576"/>
            <a:ext cx="1842407" cy="12164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933"/>
              </a:spcBef>
              <a:buClr>
                <a:srgbClr val="2D388B"/>
              </a:buClr>
              <a:buSzPct val="60000"/>
              <a:buFontTx/>
              <a:buNone/>
              <a:defRPr kumimoji="0" lang="ru-RU"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rgbClr val="40A6D6"/>
              </a:buClr>
              <a:buSzPct val="70000"/>
              <a:buFontTx/>
              <a:buNone/>
              <a:defRPr kumimoji="0"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rgbClr val="2D388B"/>
              </a:buClr>
              <a:buSzPct val="75000"/>
              <a:buFontTx/>
              <a:buNone/>
              <a:defRPr kumimoji="0" lang="ru-RU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rgbClr val="40A6D6"/>
              </a:buClr>
              <a:buSzPct val="75000"/>
              <a:buFontTx/>
              <a:buNone/>
              <a:defRPr kumimoji="0"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rgbClr val="2D388B"/>
              </a:buClr>
              <a:buSzPct val="65000"/>
              <a:buFontTx/>
              <a:buNone/>
              <a:defRPr kumimoji="0"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endParaRPr lang="ru-RU" dirty="0"/>
          </a:p>
          <a:p>
            <a:pPr algn="ctr"/>
            <a:r>
              <a:rPr lang="ru-RU" dirty="0" smtClean="0"/>
              <a:t>2023г</a:t>
            </a:r>
            <a:r>
              <a:rPr lang="ru-RU" dirty="0"/>
              <a:t>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2700" y="1171575"/>
            <a:ext cx="711199" cy="2285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81" y="290642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5523" y="3114675"/>
            <a:ext cx="12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Тюрин А.А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61447" y="3114675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Филатов В.В.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7195" y="3114675"/>
            <a:ext cx="159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Стальнов А.М.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19458" y="3115615"/>
            <a:ext cx="132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Галутин Р.В.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87905" y="1285874"/>
            <a:ext cx="1409682" cy="157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074078" y="1277248"/>
            <a:ext cx="1409682" cy="157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17476" y="1285874"/>
            <a:ext cx="1409682" cy="157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0177747" y="1285874"/>
            <a:ext cx="1409682" cy="157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C:\Users\3290_Stalnov\Desktop\12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19" y="1189592"/>
            <a:ext cx="151922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3" t="28668" r="51550" b="33448"/>
          <a:stretch/>
        </p:blipFill>
        <p:spPr>
          <a:xfrm>
            <a:off x="5028928" y="1190431"/>
            <a:ext cx="1608938" cy="18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5" t="12936" r="16569" b="6429"/>
          <a:stretch/>
        </p:blipFill>
        <p:spPr>
          <a:xfrm>
            <a:off x="9984950" y="1189592"/>
            <a:ext cx="1795275" cy="18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64" y="119043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и возможности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9" name="Объект 7"/>
          <p:cNvSpPr txBox="1">
            <a:spLocks/>
          </p:cNvSpPr>
          <p:nvPr/>
        </p:nvSpPr>
        <p:spPr>
          <a:xfrm>
            <a:off x="711919" y="1724564"/>
            <a:ext cx="10866423" cy="4779644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rgbClr val="2D388B"/>
              </a:buClr>
              <a:buSzPct val="60000"/>
              <a:buFont typeface="Wingdings"/>
              <a:buChar char=""/>
              <a:defRPr kumimoji="0" lang="ru-RU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rgbClr val="40A6D6"/>
              </a:buClr>
              <a:buSzPct val="70000"/>
              <a:buFont typeface="Wingdings 2"/>
              <a:buChar char=""/>
              <a:defRPr kumimoji="0" lang="ru-RU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rgbClr val="2D388B"/>
              </a:buClr>
              <a:buSzPct val="75000"/>
              <a:buFont typeface="Wingdings"/>
              <a:buChar char=""/>
              <a:defRPr kumimoji="0" lang="ru-RU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rgbClr val="40A6D6"/>
              </a:buClr>
              <a:buSzPct val="75000"/>
              <a:buFont typeface="Wingdings"/>
              <a:buChar char=""/>
              <a:defRPr kumimoji="0" lang="ru-RU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rgbClr val="2D388B"/>
              </a:buClr>
              <a:buSzPct val="65000"/>
              <a:buFont typeface="Wingdings"/>
              <a:buChar char=""/>
              <a:defRPr kumimoji="0" lang="ru-RU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000" dirty="0" smtClean="0"/>
              <a:t>Участие  в мероприятиях со своим индивидуальным проектом. Дополнительные баллы ЕГЭ, поступление без экзаменов.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000" dirty="0" smtClean="0"/>
              <a:t>Профориентация по направлению космического приборостроения. Мотивация к изучению профильных дисциплин.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000" dirty="0" smtClean="0"/>
              <a:t>Целевой набор в НИУ «МИЭТ». </a:t>
            </a:r>
            <a:endParaRPr lang="ru-RU" dirty="0" smtClean="0"/>
          </a:p>
          <a:p>
            <a:pPr marL="742950" indent="-742950" algn="just">
              <a:buSzPct val="100000"/>
              <a:buFont typeface="+mj-lt"/>
              <a:buAutoNum type="arabicPeriod"/>
            </a:pPr>
            <a:endParaRPr lang="ru-RU" dirty="0" smtClean="0"/>
          </a:p>
          <a:p>
            <a:pPr marL="0" indent="0" algn="just">
              <a:buSzPct val="100000"/>
              <a:buFont typeface="Wingdings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184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Основные события </a:t>
            </a:r>
            <a:r>
              <a:rPr lang="ru-RU" dirty="0" smtClean="0"/>
              <a:t>на предстоящий </a:t>
            </a:r>
            <a:r>
              <a:rPr lang="ru-RU" dirty="0" smtClean="0"/>
              <a:t>учебный год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6" name="Объект 7"/>
          <p:cNvSpPr txBox="1">
            <a:spLocks/>
          </p:cNvSpPr>
          <p:nvPr/>
        </p:nvSpPr>
        <p:spPr>
          <a:xfrm>
            <a:off x="711919" y="1724564"/>
            <a:ext cx="10866423" cy="4779644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rgbClr val="2D388B"/>
              </a:buClr>
              <a:buSzPct val="60000"/>
              <a:buFont typeface="Wingdings"/>
              <a:buChar char=""/>
              <a:defRPr kumimoji="0" lang="ru-RU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rgbClr val="40A6D6"/>
              </a:buClr>
              <a:buSzPct val="70000"/>
              <a:buFont typeface="Wingdings 2"/>
              <a:buChar char=""/>
              <a:defRPr kumimoji="0" lang="ru-RU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rgbClr val="2D388B"/>
              </a:buClr>
              <a:buSzPct val="75000"/>
              <a:buFont typeface="Wingdings"/>
              <a:buChar char=""/>
              <a:defRPr kumimoji="0" lang="ru-RU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rgbClr val="40A6D6"/>
              </a:buClr>
              <a:buSzPct val="75000"/>
              <a:buFont typeface="Wingdings"/>
              <a:buChar char=""/>
              <a:defRPr kumimoji="0" lang="ru-RU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rgbClr val="2D388B"/>
              </a:buClr>
              <a:buSzPct val="65000"/>
              <a:buFont typeface="Wingdings"/>
              <a:buChar char=""/>
              <a:defRPr kumimoji="0" lang="ru-RU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ru-RU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Разработка и изготовление интерактивного </a:t>
            </a:r>
            <a:r>
              <a:rPr lang="ru-RU" sz="3200" dirty="0" smtClean="0"/>
              <a:t>макета «Спутник-1».</a:t>
            </a:r>
            <a:endParaRPr lang="ru-RU" sz="3000" dirty="0" smtClean="0"/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Разработка </a:t>
            </a:r>
            <a:r>
              <a:rPr lang="ru-RU" sz="3200" dirty="0"/>
              <a:t>3</a:t>
            </a:r>
            <a:r>
              <a:rPr lang="en-US" sz="3200" dirty="0"/>
              <a:t>D-</a:t>
            </a:r>
            <a:r>
              <a:rPr lang="ru-RU" sz="3200" dirty="0"/>
              <a:t>модели </a:t>
            </a:r>
            <a:r>
              <a:rPr lang="ru-RU" sz="3200" dirty="0" smtClean="0"/>
              <a:t>МКА «Аист-2Д». 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Посещение павильона «Космос».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Школьная конференция/открытый урок «Зачем нужны спутники».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Экскурсия на действующее предприятие РКС - «НПЦ «ОПТЭКС».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Запуски ракет из пластиковых бутылок.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 smtClean="0"/>
              <a:t>Мероприятия, посвященные «Дню Космонавтики» (12.04.2024г.) </a:t>
            </a:r>
          </a:p>
          <a:p>
            <a:pPr marL="742950" indent="-74295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ru-RU" sz="3200" dirty="0"/>
              <a:t>Изготовление и презентация интерактивного макета МКА «Аист-2Д». </a:t>
            </a:r>
          </a:p>
          <a:p>
            <a:pPr marL="0" indent="0" algn="just">
              <a:buSzPct val="100000"/>
              <a:buNone/>
            </a:pPr>
            <a:endParaRPr lang="ru-RU" dirty="0" smtClean="0"/>
          </a:p>
          <a:p>
            <a:pPr marL="0" indent="0" algn="just">
              <a:buSzPct val="100000"/>
              <a:buFont typeface="Wingdings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5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Расписание занятий и контакты  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12</a:t>
            </a:r>
            <a:endParaRPr lang="ru-RU" dirty="0"/>
          </a:p>
        </p:txBody>
      </p:sp>
      <p:graphicFrame>
        <p:nvGraphicFramePr>
          <p:cNvPr id="9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465372"/>
              </p:ext>
            </p:extLst>
          </p:nvPr>
        </p:nvGraphicFramePr>
        <p:xfrm>
          <a:off x="413658" y="1600200"/>
          <a:ext cx="11379200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>
                          <a:solidFill>
                            <a:srgbClr val="000000"/>
                          </a:solidFill>
                        </a:rPr>
                        <a:t>Вторник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>
                          <a:solidFill>
                            <a:srgbClr val="000000"/>
                          </a:solidFill>
                        </a:rPr>
                        <a:t>Суббота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>
                          <a:solidFill>
                            <a:srgbClr val="000000"/>
                          </a:solidFill>
                        </a:rPr>
                        <a:t>16:00 – 18:00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>
                          <a:solidFill>
                            <a:srgbClr val="000000"/>
                          </a:solidFill>
                        </a:rPr>
                        <a:t>10:00 – 12:00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rgbClr val="000000"/>
                          </a:solidFill>
                        </a:rPr>
                        <a:t>IT</a:t>
                      </a:r>
                      <a:r>
                        <a:rPr lang="en-US" sz="25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ru-RU" sz="2500" baseline="0" dirty="0" smtClean="0">
                          <a:solidFill>
                            <a:srgbClr val="000000"/>
                          </a:solidFill>
                        </a:rPr>
                        <a:t>полигон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>
                          <a:solidFill>
                            <a:srgbClr val="000000"/>
                          </a:solidFill>
                        </a:rPr>
                        <a:t>Кабинет информатики</a:t>
                      </a:r>
                      <a:endParaRPr lang="ru-RU" sz="25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89953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597876"/>
            <a:ext cx="3573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Контактная информация:</a:t>
            </a:r>
            <a:endParaRPr lang="en-US" dirty="0" smtClean="0"/>
          </a:p>
          <a:p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Филатов Виктор Владимирович</a:t>
            </a:r>
          </a:p>
          <a:p>
            <a:pPr marL="742950" lvl="1" indent="-285750">
              <a:buFontTx/>
              <a:buChar char="-"/>
            </a:pPr>
            <a:r>
              <a:rPr lang="ru-RU" dirty="0" smtClean="0"/>
              <a:t>Тел. </a:t>
            </a:r>
            <a:r>
              <a:rPr lang="ru-RU" dirty="0" smtClean="0"/>
              <a:t>+7 906 079 51 50</a:t>
            </a:r>
            <a:endParaRPr lang="ru-RU" dirty="0" smtClean="0"/>
          </a:p>
          <a:p>
            <a:pPr marL="742950" lvl="1" indent="-285750">
              <a:buFontTx/>
              <a:buChar char="-"/>
            </a:pPr>
            <a:r>
              <a:rPr lang="en-US" dirty="0" smtClean="0">
                <a:hlinkClick r:id="rId3"/>
              </a:rPr>
              <a:t>filatov@mail.ru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312145" y="5141575"/>
            <a:ext cx="3498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Tx/>
              <a:buChar char="-"/>
            </a:pPr>
            <a:r>
              <a:rPr lang="ru-RU" dirty="0" smtClean="0"/>
              <a:t>Тюрин Антон Анатольевич</a:t>
            </a:r>
          </a:p>
          <a:p>
            <a:pPr marL="742950" lvl="1" indent="-285750">
              <a:buFontTx/>
              <a:buChar char="-"/>
            </a:pPr>
            <a:r>
              <a:rPr lang="ru-RU" dirty="0" smtClean="0"/>
              <a:t>Тел. +7 926 124 07 92</a:t>
            </a:r>
            <a:endParaRPr lang="ru-RU" dirty="0"/>
          </a:p>
          <a:p>
            <a:pPr marL="742950" lvl="1" indent="-285750">
              <a:buFontTx/>
              <a:buChar char="-"/>
            </a:pPr>
            <a:r>
              <a:rPr lang="en-US" u="sng" dirty="0" smtClean="0"/>
              <a:t>AntonTyurin87@gmail.com</a:t>
            </a:r>
            <a:endParaRPr lang="en-US" u="sng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39" y="5117294"/>
            <a:ext cx="1104900" cy="110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6901" y="4669610"/>
            <a:ext cx="5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9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6"/>
          <p:cNvSpPr txBox="1">
            <a:spLocks/>
          </p:cNvSpPr>
          <p:nvPr/>
        </p:nvSpPr>
        <p:spPr>
          <a:xfrm>
            <a:off x="1089120" y="2556274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tx1"/>
                </a:solidFill>
              </a:rPr>
              <a:t>Вопросы?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4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Наш </a:t>
            </a:r>
            <a:r>
              <a:rPr lang="ru-RU" dirty="0" smtClean="0"/>
              <a:t>опыт в образовании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17820" y="1551738"/>
            <a:ext cx="10871200" cy="504570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ru-RU" b="1" dirty="0"/>
              <a:t>Филатов Виктор Владимирович </a:t>
            </a:r>
            <a:r>
              <a:rPr lang="ru-RU" dirty="0"/>
              <a:t>начальник технологического бюро НПП «ОПТЭКС».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С 2013 года занимается профориентацией.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Имеет благодарности от Зеленоградских и Московских школ  и префектур Зеленограда за активное участие в организации и проведении мероприятий по развитию научно-технического творчества и профессиональной ориентации молодежи. 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Финалист межрегионального конкурса в сфере дополнительного образования детей и взрослых «Точки роста» с программой «3Д конструирование для учащихся общеобразовательных заведений».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Наставник инженерных команд. Под руководством ученики школы №1298 (Куркино) стали победителями в международном конкурсе детских инженерных команд </a:t>
            </a:r>
            <a:r>
              <a:rPr lang="en-US" dirty="0"/>
              <a:t>ICEET</a:t>
            </a:r>
            <a:r>
              <a:rPr lang="ru-RU" dirty="0"/>
              <a:t> в номинации «Космическая станция».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Судья отборочных этапов </a:t>
            </a:r>
            <a:r>
              <a:rPr lang="en-US" dirty="0" err="1"/>
              <a:t>Worldskills</a:t>
            </a:r>
            <a:r>
              <a:rPr lang="ru-RU" dirty="0"/>
              <a:t>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Основатель детского инженерного центра «</a:t>
            </a:r>
            <a:r>
              <a:rPr lang="en-US" dirty="0" err="1"/>
              <a:t>GreenLab</a:t>
            </a:r>
            <a:r>
              <a:rPr lang="ru-RU" dirty="0"/>
              <a:t>». </a:t>
            </a:r>
          </a:p>
          <a:p>
            <a:pPr marL="0" indent="0">
              <a:buNone/>
            </a:pPr>
            <a:r>
              <a:rPr lang="ru-RU" b="1" dirty="0"/>
              <a:t>Стальнов Алексей Михайлович </a:t>
            </a:r>
            <a:r>
              <a:rPr lang="ru-RU" dirty="0"/>
              <a:t>начальник конструкторского бюро НПП «ОПТЭКС».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Дипломированный педагог дополнительного образования.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Преподаватель 3</a:t>
            </a:r>
            <a:r>
              <a:rPr lang="en-US" dirty="0"/>
              <a:t>D </a:t>
            </a:r>
            <a:r>
              <a:rPr lang="ru-RU" dirty="0"/>
              <a:t>моделирования в школе №1298 (Куркино).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Имеет благодарности от Зеленоградских и Московских школ  и префектур Зеленограда за активное участие в организации и проведении мероприятий по развитию научно-технического творчества и профессиональной ориентации молодежи. 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Член команды АО РКЦ Прогресс в </a:t>
            </a:r>
            <a:r>
              <a:rPr lang="en-US" dirty="0" err="1"/>
              <a:t>Worldskills</a:t>
            </a:r>
            <a:r>
              <a:rPr lang="ru-RU" dirty="0"/>
              <a:t>, компетенция «инженерия космических систем».</a:t>
            </a:r>
          </a:p>
          <a:p>
            <a:pPr marL="0" indent="0">
              <a:buNone/>
            </a:pPr>
            <a:r>
              <a:rPr lang="ru-RU" b="1" dirty="0"/>
              <a:t>Тюрин Антон Анатольевич </a:t>
            </a:r>
            <a:r>
              <a:rPr lang="ru-RU" dirty="0"/>
              <a:t>начальник научно-технического комплекса НПП «ОПТЭКС».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Основы конструирования (предмет в НИУ «МИЭТ»)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Проектирование систем ДЗЗ (предмет в НИУ «МИЭТ» - в разработке)</a:t>
            </a:r>
          </a:p>
          <a:p>
            <a:pPr marL="425450" indent="-244475"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Руководитель дипломных практик студентов базовой кафедры и практикантов  НПП «ОПТЭКС».</a:t>
            </a:r>
          </a:p>
          <a:p>
            <a:endParaRPr lang="ru-RU" dirty="0"/>
          </a:p>
          <a:p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959849-57AD-8BDD-AB5B-9847A718C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03" y="1178909"/>
            <a:ext cx="4329606" cy="28751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F31FAC-38D5-B98D-5188-F44BAEA18D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3707"/>
            <a:ext cx="4058504" cy="27056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AD5701-EC92-3269-B515-9EE311467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4123"/>
            <a:ext cx="4058504" cy="30438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971B26-4086-B521-5187-DC7F6D8B89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03" y="3979273"/>
            <a:ext cx="4329606" cy="28787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D1D15D-2ED6-909B-1DE9-5EAAF65912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73" y="3979273"/>
            <a:ext cx="3867027" cy="29002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CEAAD84-BE2D-F194-D4E0-183379FAC6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11" y="1185474"/>
            <a:ext cx="4202187" cy="27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мы в школе</a:t>
            </a:r>
            <a:endParaRPr lang="ru-RU" dirty="0"/>
          </a:p>
        </p:txBody>
      </p:sp>
      <p:pic>
        <p:nvPicPr>
          <p:cNvPr id="9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99" y="1339683"/>
            <a:ext cx="9832866" cy="55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будем делать вместе с учениками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4</a:t>
            </a:r>
            <a:endParaRPr lang="ru-RU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91" y="1397523"/>
            <a:ext cx="9803925" cy="51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МКА «Аист-2Д»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8" y="1474376"/>
            <a:ext cx="5438687" cy="504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12" y="1474376"/>
            <a:ext cx="37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25975" y="227581"/>
            <a:ext cx="10447337" cy="775243"/>
          </a:xfrm>
        </p:spPr>
        <p:txBody>
          <a:bodyPr>
            <a:noAutofit/>
          </a:bodyPr>
          <a:lstStyle/>
          <a:p>
            <a:r>
              <a:rPr lang="ru-RU" sz="3400" dirty="0"/>
              <a:t>Суть</a:t>
            </a:r>
          </a:p>
        </p:txBody>
      </p:sp>
      <p:pic>
        <p:nvPicPr>
          <p:cNvPr id="9" name="Picture 7" descr="Logo_movi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</a:t>
            </a:r>
          </a:p>
        </p:txBody>
      </p:sp>
      <p:pic>
        <p:nvPicPr>
          <p:cNvPr id="4" name="Стратосферный_спутни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" y="1420578"/>
            <a:ext cx="12018492" cy="527413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месте </a:t>
            </a:r>
            <a:r>
              <a:rPr lang="ru-RU" dirty="0"/>
              <a:t>с учениками </a:t>
            </a:r>
            <a:r>
              <a:rPr lang="ru-RU" dirty="0" smtClean="0"/>
              <a:t>1-й год обучения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4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месте </a:t>
            </a:r>
            <a:r>
              <a:rPr lang="ru-RU" dirty="0"/>
              <a:t>с учениками </a:t>
            </a:r>
            <a:r>
              <a:rPr lang="ru-RU" dirty="0" smtClean="0"/>
              <a:t>2-й год обучения</a:t>
            </a:r>
            <a:endParaRPr lang="ru-RU" dirty="0"/>
          </a:p>
        </p:txBody>
      </p:sp>
      <p:pic>
        <p:nvPicPr>
          <p:cNvPr id="4" name="Picture 7" descr="Logo_mov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3312" y="323895"/>
            <a:ext cx="847725" cy="582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1" y="1843169"/>
            <a:ext cx="11255077" cy="4583031"/>
          </a:xfrm>
          <a:prstGeom prst="rect">
            <a:avLst/>
          </a:prstGeom>
        </p:spPr>
      </p:pic>
      <p:sp>
        <p:nvSpPr>
          <p:cNvPr id="26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97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С чем столкнутся </a:t>
            </a:r>
            <a:r>
              <a:rPr lang="ru-RU" sz="4400" dirty="0" smtClean="0"/>
              <a:t>ученики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591042" y="6313708"/>
            <a:ext cx="529995" cy="3810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9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4" y="1564428"/>
            <a:ext cx="11508826" cy="50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91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1">
  <a:themeElements>
    <a:clrScheme name="Прогресс">
      <a:dk1>
        <a:srgbClr val="2D388B"/>
      </a:dk1>
      <a:lt1>
        <a:srgbClr val="FFFFFF"/>
      </a:lt1>
      <a:dk2>
        <a:srgbClr val="2D388B"/>
      </a:dk2>
      <a:lt2>
        <a:srgbClr val="FFFFFF"/>
      </a:lt2>
      <a:accent1>
        <a:srgbClr val="40A6D6"/>
      </a:accent1>
      <a:accent2>
        <a:srgbClr val="2D388B"/>
      </a:accent2>
      <a:accent3>
        <a:srgbClr val="40A6D6"/>
      </a:accent3>
      <a:accent4>
        <a:srgbClr val="2D388B"/>
      </a:accent4>
      <a:accent5>
        <a:srgbClr val="40A6D6"/>
      </a:accent5>
      <a:accent6>
        <a:srgbClr val="2D388B"/>
      </a:accent6>
      <a:hlink>
        <a:srgbClr val="2D388B"/>
      </a:hlink>
      <a:folHlink>
        <a:srgbClr val="40A6D6"/>
      </a:folHlink>
    </a:clrScheme>
    <a:fontScheme name="Прогресс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241AD2D1-EF8E-4241-9D70-B3328F2A980F}" vid="{1B795DDE-B158-4DDA-B125-D477844A7C6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2750</TotalTime>
  <Words>440</Words>
  <Application>Microsoft Office PowerPoint</Application>
  <PresentationFormat>Широкоэкранный</PresentationFormat>
  <Paragraphs>72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Wingdings 2</vt:lpstr>
      <vt:lpstr>Тема1</vt:lpstr>
      <vt:lpstr>Основы инженерии и космических систем</vt:lpstr>
      <vt:lpstr>Наш опыт в образовании</vt:lpstr>
      <vt:lpstr>Зачем мы в школе</vt:lpstr>
      <vt:lpstr>Что будем делать вместе с учениками</vt:lpstr>
      <vt:lpstr>Макет МКА «Аист-2Д»</vt:lpstr>
      <vt:lpstr>Суть</vt:lpstr>
      <vt:lpstr>Вместе с учениками 1-й год обучения</vt:lpstr>
      <vt:lpstr>Вместе с учениками 2-й год обучения</vt:lpstr>
      <vt:lpstr>С чем столкнутся ученики</vt:lpstr>
      <vt:lpstr>Перспективы и возможности</vt:lpstr>
      <vt:lpstr>Основные события на предстоящий учебный год</vt:lpstr>
      <vt:lpstr>Расписание занятий и контакты  </vt:lpstr>
      <vt:lpstr>Презентация PowerPoint</vt:lpstr>
    </vt:vector>
  </TitlesOfParts>
  <Company>Progress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Тюрин Антон Анатольевич</dc:creator>
  <cp:lastModifiedBy>Тюрин Антон Анатольевич</cp:lastModifiedBy>
  <cp:revision>206</cp:revision>
  <dcterms:created xsi:type="dcterms:W3CDTF">2022-08-15T08:06:24Z</dcterms:created>
  <dcterms:modified xsi:type="dcterms:W3CDTF">2023-09-15T12:33:26Z</dcterms:modified>
</cp:coreProperties>
</file>